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05"/>
    <p:restoredTop sz="94705"/>
  </p:normalViewPr>
  <p:slideViewPr>
    <p:cSldViewPr snapToGrid="0" snapToObjects="1">
      <p:cViewPr varScale="1">
        <p:scale>
          <a:sx n="43" d="100"/>
          <a:sy n="43" d="100"/>
        </p:scale>
        <p:origin x="208" y="1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8CCD-08ED-AB4A-8840-DFF36731B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D142F7-704B-0C4A-8432-C8F151FF9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F7B41-B150-8048-A616-D53B0FFEF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A8530-E0AC-EA48-8BEC-0041494B7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BDA0D-6D60-E846-B197-6D30283AE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23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A9A97-260A-E94E-BC7A-E1694B5F4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92E3EA-6953-4149-BC41-1AA8F55BF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FADBE-3F44-794D-AACF-21A536799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3FB30-1449-3D42-A69E-A35F314CC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D1729-2761-934B-9981-31A8803F8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964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DB983A-9A5A-6C45-864E-E83B5CCD1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582A96-FF1F-A24F-B220-832B393880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503D6-3A03-0142-B4EF-00CDF2745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9A14F-6A21-5048-AFEB-8157FB42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926CB-2F3A-6044-B4EF-08014DB8D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634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C8193-B636-5C4F-9DD4-2D1021999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D67D6-B76A-1440-90B5-EEEBD942D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40069-D446-5344-B326-30AC98CAE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750BF-C8EA-2740-8EA1-89CB930FA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2AC59-E254-3C49-B0D9-AD8C68E52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2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840F7-0C4C-FE46-9995-166268A9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471D6-4671-6746-B941-960C4631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AD4D1-C384-1642-A8F8-CB521E45A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E373B-1B2A-C045-9CFB-B20CD1C19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8B245-8C21-B748-B509-0166FAF8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1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4C94A-D711-C047-B294-E0A179EA9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E08ED-F5F7-7448-B4BB-B4B5029728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D12244-5340-B74E-8B7D-AA01DE732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BA214-EC9D-8847-BA16-BA4B4DE68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11E7B-10E9-024B-9BE7-C0E440E7A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BDBC3-3CF9-8741-AA16-8505D0624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88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63563-E586-D647-860B-570D08CC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1D96B-5D56-424E-BF44-3C40A7BC3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20011-6EA1-7341-9204-E76C64922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AB6BD-14CC-0847-82C6-B384FD4C5B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0BD407-EA62-9F4B-B4AB-B344A02DDC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F85CC9-3D79-3D44-BCAE-5B52BFF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285914-CE87-2C4E-BE85-2AFCF2C32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BDFAEE-97B8-AC49-936A-04311C0AE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72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78622-0540-844D-8D9B-2C0A79A65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BB6EB9-FD6E-E840-B1DB-5FA96DEF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18A501-4E0E-F94F-A0F4-78F6C1920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67F6B0-01CC-664E-BCC8-B2ADD3FED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61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ED7CC6-5AF9-F944-8770-C1ED58976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93D9D1-975E-5644-9A69-C9EC61940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E84902-5808-D84E-A85B-21086AB0D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676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23023-B697-6641-8470-9E283CF80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660BE-8F61-3044-9A74-38F9DB846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3CCC4A-6297-0C43-BB28-6FA4E8112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682D5F-69CE-3344-97E2-EA79F2BFE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F99A94-00DF-784A-84CD-FB9C43F7A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6310B-450D-9D4E-A894-47C1A7832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517BF-F1A3-914C-9350-D6A36EC34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394235-6DCF-9B4A-92C8-69220C1CD2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FDB8A7-A274-B645-82F3-3ABD16322C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6EE8E-6C86-594D-B495-DCB0D8D61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2FA42-B602-DB48-96E1-4C134AB62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3D6AE9-4549-734E-9843-1FAFAF4F7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759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249E20-F663-0B4C-A41D-B2961214D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48676-1AB3-8148-87B3-CE903AC66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8A90D-9B1C-0444-915D-E1B6CEEE7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FB0A6-9510-E940-B2D1-3E8C00048041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95411-CE3D-FF42-8796-A99C8C58BE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18280-B3EC-9B4D-A801-096CCCD789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C08E6B-DA46-2D41-AB82-C93F70DC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4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4426AB7-D619-4515-962A-BC83909EC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47DF98-723F-4AAC-ABCF-CACBC438F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A29FC7C-9308-4FDE-8DCA-405668055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95600" y="5768204"/>
            <a:ext cx="64008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87011E3-43F9-8B4E-B2AA-42B68C49E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4111106"/>
            <a:ext cx="9966960" cy="1560320"/>
          </a:xfrm>
        </p:spPr>
        <p:txBody>
          <a:bodyPr>
            <a:normAutofit/>
          </a:bodyPr>
          <a:lstStyle/>
          <a:p>
            <a:r>
              <a:rPr lang="en-US" sz="5800" dirty="0">
                <a:solidFill>
                  <a:schemeClr val="accent1"/>
                </a:solidFill>
              </a:rPr>
              <a:t>Home Buying In &amp; Around 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46456E-5601-9C4B-BF79-632897AB50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62" r="-1" b="-1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807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8CBE96-C5A3-DE41-BCE8-342DC00B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Situation / Opportunity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F519-3230-6641-B985-3B4EF3B91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74325"/>
            <a:ext cx="5306084" cy="5888182"/>
          </a:xfrm>
        </p:spPr>
        <p:txBody>
          <a:bodyPr anchor="ctr"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Purpose of Study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0000"/>
                </a:solidFill>
              </a:rPr>
              <a:t>As our community grows, our members need to attract new talent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0000"/>
                </a:solidFill>
              </a:rPr>
              <a:t>We want to guide their employees to make smart choices when buying a home so they will want to stay</a:t>
            </a:r>
            <a:br>
              <a:rPr lang="en-US" dirty="0">
                <a:solidFill>
                  <a:srgbClr val="000000"/>
                </a:solidFill>
              </a:rPr>
            </a:br>
            <a:endParaRPr lang="en-US" dirty="0">
              <a:solidFill>
                <a:srgbClr val="000000"/>
              </a:solidFill>
            </a:endParaRPr>
          </a:p>
          <a:p>
            <a:r>
              <a:rPr lang="en-US" sz="2400" b="1" dirty="0">
                <a:solidFill>
                  <a:srgbClr val="000000"/>
                </a:solidFill>
              </a:rPr>
              <a:t>Our challenge: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0000"/>
                </a:solidFill>
              </a:rPr>
              <a:t>Explore the data from over 2,000 sales in the area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000000"/>
                </a:solidFill>
              </a:rPr>
              <a:t>Create a model that can help our members to be smarter home buyers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10EE7CC-2C19-8E48-93EF-A3C594191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3799" y="6052880"/>
            <a:ext cx="2643756" cy="73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005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CBE96-C5A3-DE41-BCE8-342DC00BA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Work Flow / Methodology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D005825-53AC-CD49-87DD-CC6E6DFD9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062847" y="2944007"/>
            <a:ext cx="2743200" cy="1224644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17EB7691-A218-A34C-B45A-41AA7583408E}"/>
              </a:ext>
            </a:extLst>
          </p:cNvPr>
          <p:cNvGrpSpPr/>
          <p:nvPr/>
        </p:nvGrpSpPr>
        <p:grpSpPr>
          <a:xfrm>
            <a:off x="416169" y="2971849"/>
            <a:ext cx="2743200" cy="1224644"/>
            <a:chOff x="416169" y="2971849"/>
            <a:chExt cx="2743200" cy="122464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ABFD026-1DB2-B142-9DE9-602BB11A6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416169" y="2971849"/>
              <a:ext cx="2743200" cy="122464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209FC23-8EA3-A840-A045-DDD083491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2254" y="3316004"/>
              <a:ext cx="482758" cy="4572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2CD2EB0-0DAC-5A4B-8843-0740CDE07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73592" y="3521159"/>
              <a:ext cx="482758" cy="4572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0CD019C-0DEB-1A49-BBAD-E534B87E4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109" y="3521159"/>
              <a:ext cx="482758" cy="4572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6E8873B-98CA-0149-ACED-C83953AD7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4595" y="3321864"/>
              <a:ext cx="482758" cy="4572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348BD58-3A10-9B47-9017-AD2760703F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42517" y="3673559"/>
              <a:ext cx="482758" cy="4572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95AC72E-D404-C844-B257-2BA2A78F0D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6963" y="3444954"/>
              <a:ext cx="482758" cy="4572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578FE1E-F515-2446-B83E-813B26B9644F}"/>
              </a:ext>
            </a:extLst>
          </p:cNvPr>
          <p:cNvGrpSpPr/>
          <p:nvPr/>
        </p:nvGrpSpPr>
        <p:grpSpPr>
          <a:xfrm>
            <a:off x="3446582" y="2039812"/>
            <a:ext cx="3903785" cy="2532186"/>
            <a:chOff x="3446582" y="2039812"/>
            <a:chExt cx="3903785" cy="253218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EE4EB10-E7A2-0E41-9147-72CDE82836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9526" t="54615" r="18997" b="8461"/>
            <a:stretch/>
          </p:blipFill>
          <p:spPr>
            <a:xfrm>
              <a:off x="3446582" y="2039812"/>
              <a:ext cx="3903785" cy="253218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70B6BEE-F7D6-0C41-B772-A8C12E883CDF}"/>
                </a:ext>
              </a:extLst>
            </p:cNvPr>
            <p:cNvSpPr txBox="1"/>
            <p:nvPr/>
          </p:nvSpPr>
          <p:spPr>
            <a:xfrm>
              <a:off x="4765426" y="2672857"/>
              <a:ext cx="12221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CAR WASH</a:t>
              </a: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483EEFF4-1947-C644-AFD3-0D5FC3454E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3799" y="6052880"/>
            <a:ext cx="2643756" cy="73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6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912 0.01088 L 0.29441 0.01088 " pathEditMode="relative" ptsTypes="AA"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286 0.01713 L 0.3418 0.01713 " pathEditMode="relative" ptsTypes="AA">
                                      <p:cBhvr>
                                        <p:cTn id="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1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9C8D29-2EF1-B949-9A61-A5BD9F0A0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016" y="2074046"/>
            <a:ext cx="6435968" cy="47839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0098CC-1321-8C41-8595-EF6EC6566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016" y="2074046"/>
            <a:ext cx="6605783" cy="4782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077211-B020-A347-BDF8-D11FCF4E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6759"/>
            <a:ext cx="10515600" cy="24527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So What’s The Important Data?</a:t>
            </a:r>
            <a:br>
              <a:rPr lang="en-US" b="1" dirty="0"/>
            </a:br>
            <a:br>
              <a:rPr lang="en-US" sz="2000" b="1" dirty="0"/>
            </a:br>
            <a:r>
              <a:rPr lang="en-US" sz="3000" b="1" dirty="0"/>
              <a:t>As you would expect, the our target variable is Sales Price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029596-0E36-0A45-A443-74ED19C0D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3799" y="6052880"/>
            <a:ext cx="2643756" cy="73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76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834D7-A5B5-2940-B4C8-3A697D3A1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861"/>
            <a:ext cx="10515600" cy="1325563"/>
          </a:xfrm>
        </p:spPr>
        <p:txBody>
          <a:bodyPr/>
          <a:lstStyle/>
          <a:p>
            <a:r>
              <a:rPr lang="en-US" dirty="0"/>
              <a:t>Key Correlations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656FAB0-41C7-BB42-BFA7-938753F13A36}"/>
              </a:ext>
            </a:extLst>
          </p:cNvPr>
          <p:cNvSpPr txBox="1">
            <a:spLocks/>
          </p:cNvSpPr>
          <p:nvPr/>
        </p:nvSpPr>
        <p:spPr>
          <a:xfrm>
            <a:off x="408996" y="1354420"/>
            <a:ext cx="4894304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Strongest Positive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Overall Quality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Above Ground Living Area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Garage Area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# Car Garage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# Full Bathrooms </a:t>
            </a:r>
          </a:p>
          <a:p>
            <a:r>
              <a:rPr lang="en-US" dirty="0"/>
              <a:t>Strongest Negative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Age of Home</a:t>
            </a:r>
          </a:p>
          <a:p>
            <a:r>
              <a:rPr lang="en-US" dirty="0"/>
              <a:t>Interestingly Weak Variables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Month Sold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Home Type (i.e. 2-Story)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Partial Sq. Ft. Variables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A6D122-DC62-DB47-B800-6BCA5980C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400" y="120927"/>
            <a:ext cx="39514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820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25DD7917-DC43-4DB1-8719-34243DFC6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AA75AE-B17E-4C43-A7EB-A6BABB3E2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60" y="982868"/>
            <a:ext cx="3415725" cy="27069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7EFCCF-66FF-D343-A397-1865289F9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117" y="1002464"/>
            <a:ext cx="3415725" cy="26471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71D70C-4D32-7E47-A12D-91C53B46D6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1614" y="990952"/>
            <a:ext cx="3427764" cy="2690794"/>
          </a:xfrm>
          <a:prstGeom prst="rect">
            <a:avLst/>
          </a:prstGeom>
        </p:spPr>
      </p:pic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410C1444-5E64-4361-A98D-1098E1813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5184987"/>
            <a:ext cx="709612" cy="1671635"/>
          </a:xfrm>
          <a:custGeom>
            <a:avLst/>
            <a:gdLst>
              <a:gd name="connsiteX0" fmla="*/ 0 w 709612"/>
              <a:gd name="connsiteY0" fmla="*/ 0 h 1671635"/>
              <a:gd name="connsiteX1" fmla="*/ 709612 w 709612"/>
              <a:gd name="connsiteY1" fmla="*/ 578069 h 1671635"/>
              <a:gd name="connsiteX2" fmla="*/ 709612 w 709612"/>
              <a:gd name="connsiteY2" fmla="*/ 1671635 h 1671635"/>
              <a:gd name="connsiteX3" fmla="*/ 189293 w 709612"/>
              <a:gd name="connsiteY3" fmla="*/ 1671635 h 1671635"/>
              <a:gd name="connsiteX4" fmla="*/ 0 w 709612"/>
              <a:gd name="connsiteY4" fmla="*/ 1517432 h 1671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9612" h="1671635">
                <a:moveTo>
                  <a:pt x="0" y="0"/>
                </a:moveTo>
                <a:lnTo>
                  <a:pt x="709612" y="578069"/>
                </a:lnTo>
                <a:lnTo>
                  <a:pt x="709612" y="1671635"/>
                </a:lnTo>
                <a:lnTo>
                  <a:pt x="189293" y="1671635"/>
                </a:lnTo>
                <a:lnTo>
                  <a:pt x="0" y="1517432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2" name="Freeform 46">
            <a:extLst>
              <a:ext uri="{FF2B5EF4-FFF2-40B4-BE49-F238E27FC236}">
                <a16:creationId xmlns:a16="http://schemas.microsoft.com/office/drawing/2014/main" id="{E075BB12-23BA-44A6-ABE6-664ACD6AC2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5000381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47">
            <a:extLst>
              <a:ext uri="{FF2B5EF4-FFF2-40B4-BE49-F238E27FC236}">
                <a16:creationId xmlns:a16="http://schemas.microsoft.com/office/drawing/2014/main" id="{2BC04747-F6F9-4ED6-BE92-B40598694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4803531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594E94A-8938-4CC4-AC3C-E016837AE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4232295"/>
            <a:ext cx="11547945" cy="21075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AC40B5F-62E6-5848-A959-9DD4153D6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914" y="4458361"/>
            <a:ext cx="4490646" cy="1655384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3600">
                <a:solidFill>
                  <a:srgbClr val="FFFFFF"/>
                </a:solidFill>
              </a:rPr>
              <a:t>Key Takeways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4469C-B116-FF48-88B7-9F1698209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419" y="4492406"/>
            <a:ext cx="5367267" cy="1587294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r>
              <a:rPr lang="en-US" sz="2400" dirty="0">
                <a:solidFill>
                  <a:srgbClr val="FEFFFF"/>
                </a:solidFill>
              </a:rPr>
              <a:t>Strongest  positive correlations to price</a:t>
            </a:r>
            <a:endParaRPr lang="en-US" sz="2000" dirty="0">
              <a:solidFill>
                <a:srgbClr val="FEFFFF"/>
              </a:solidFill>
            </a:endParaRPr>
          </a:p>
          <a:p>
            <a:pPr lvl="1">
              <a:buFont typeface="Wingdings" pitchFamily="2" charset="2"/>
              <a:buChar char="Ø"/>
            </a:pPr>
            <a:r>
              <a:rPr lang="en-US" sz="1800" dirty="0">
                <a:solidFill>
                  <a:srgbClr val="FEFFFF"/>
                </a:solidFill>
              </a:rPr>
              <a:t>Overall Quality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dirty="0">
                <a:solidFill>
                  <a:srgbClr val="FEFFFF"/>
                </a:solidFill>
              </a:rPr>
              <a:t>Above Ground Square Feet</a:t>
            </a:r>
            <a:endParaRPr lang="en-US" sz="2000" dirty="0">
              <a:solidFill>
                <a:srgbClr val="FEFFFF"/>
              </a:solidFill>
            </a:endParaRPr>
          </a:p>
          <a:p>
            <a:r>
              <a:rPr lang="en-US" sz="2400" dirty="0">
                <a:solidFill>
                  <a:srgbClr val="FEFFFF"/>
                </a:solidFill>
              </a:rPr>
              <a:t>Strongest  negative correlations to price</a:t>
            </a:r>
            <a:endParaRPr lang="en-US" sz="2000" dirty="0">
              <a:solidFill>
                <a:srgbClr val="FEFFFF"/>
              </a:solidFill>
            </a:endParaRPr>
          </a:p>
          <a:p>
            <a:pPr lvl="1">
              <a:buFont typeface="Wingdings" pitchFamily="2" charset="2"/>
              <a:buChar char="Ø"/>
            </a:pPr>
            <a:r>
              <a:rPr lang="en-US" sz="1800" dirty="0">
                <a:solidFill>
                  <a:srgbClr val="FEFFFF"/>
                </a:solidFill>
              </a:rPr>
              <a:t>Age of Home</a:t>
            </a:r>
          </a:p>
        </p:txBody>
      </p:sp>
    </p:spTree>
    <p:extLst>
      <p:ext uri="{BB962C8B-B14F-4D97-AF65-F5344CB8AC3E}">
        <p14:creationId xmlns:p14="http://schemas.microsoft.com/office/powerpoint/2010/main" val="1288931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CBE96-C5A3-DE41-BCE8-342DC00BA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So Why Do Regression?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F519-3230-6641-B985-3B4EF3B91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It helps us to see if our data can accurately predict outcomes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Utilizing regression, we can say that our data explains nearly 95% of the variation in home prices in our area.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Correlation makes no distinction between independent and dependent variables while linear regression does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learn cool things like: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Lot area is a significant variable but not it’s shape or slope or street frontage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Wood decks and screened porches are significant factors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Most miscellaneous features are not statistically significant, but elevators and tennis courts, while very rare in Ames, are significant to the model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Overall condition, which had a very small negative </a:t>
            </a:r>
            <a:br>
              <a:rPr lang="en-US" dirty="0"/>
            </a:br>
            <a:r>
              <a:rPr lang="en-US" dirty="0"/>
              <a:t>correlation, is a significant variable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AC0DCA-0335-FE48-92D5-2BD88C337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3799" y="6052880"/>
            <a:ext cx="2643756" cy="73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386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CBE96-C5A3-DE41-BCE8-342DC00BA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Conclusions/Recommendations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F519-3230-6641-B985-3B4EF3B91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Ames Chamber of Commerce is made up of small and medium sized business owners who look to us for advice on their businesses and their personal/financial well-being</a:t>
            </a:r>
          </a:p>
          <a:p>
            <a:r>
              <a:rPr lang="en-US" dirty="0"/>
              <a:t>Nearly 800 homes are sold in Ames each year. Members and their employees are: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Buyers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Sellers</a:t>
            </a:r>
          </a:p>
          <a:p>
            <a:r>
              <a:rPr lang="en-US" dirty="0"/>
              <a:t>Recommended tactics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Posts, blogs and email to drive </a:t>
            </a:r>
            <a:br>
              <a:rPr lang="en-US" dirty="0"/>
            </a:br>
            <a:r>
              <a:rPr lang="en-US" dirty="0"/>
              <a:t>member awareness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An exclusive online resource with</a:t>
            </a:r>
            <a:br>
              <a:rPr lang="en-US" dirty="0"/>
            </a:br>
            <a:r>
              <a:rPr lang="en-US" dirty="0"/>
              <a:t>more complete data and help on</a:t>
            </a:r>
            <a:br>
              <a:rPr lang="en-US" dirty="0"/>
            </a:br>
            <a:r>
              <a:rPr lang="en-US" dirty="0"/>
              <a:t>how to use 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88C316-DF9C-FB4B-87AA-354F499BE2EA}"/>
              </a:ext>
            </a:extLst>
          </p:cNvPr>
          <p:cNvSpPr txBox="1"/>
          <p:nvPr/>
        </p:nvSpPr>
        <p:spPr>
          <a:xfrm>
            <a:off x="8416210" y="6494106"/>
            <a:ext cx="1327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Zillo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2F226-D889-D64D-AC4C-9FE015CA2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780" y="3743871"/>
            <a:ext cx="34925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843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2B9B42-27BB-2945-841A-415CB88610D9}"/>
              </a:ext>
            </a:extLst>
          </p:cNvPr>
          <p:cNvSpPr txBox="1"/>
          <p:nvPr/>
        </p:nvSpPr>
        <p:spPr>
          <a:xfrm>
            <a:off x="744908" y="6270172"/>
            <a:ext cx="3699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Iowa State University website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D68061-2401-E743-89CB-F9A5F17F5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52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4331</TotalTime>
  <Words>373</Words>
  <Application>Microsoft Macintosh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Home Buying In &amp; Around Ames</vt:lpstr>
      <vt:lpstr>Situation / Opportunity</vt:lpstr>
      <vt:lpstr>Work Flow / Methodology</vt:lpstr>
      <vt:lpstr>So What’s The Important Data?  As you would expect, the our target variable is Sales Price</vt:lpstr>
      <vt:lpstr>Key Correlations</vt:lpstr>
      <vt:lpstr>Key Takeways</vt:lpstr>
      <vt:lpstr>So Why Do Regression?</vt:lpstr>
      <vt:lpstr>Conclusions/Recommendations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Buying In &amp; Around Ames  </dc:title>
  <dc:creator>Steven Diamond</dc:creator>
  <cp:lastModifiedBy>Steven Diamond</cp:lastModifiedBy>
  <cp:revision>5</cp:revision>
  <dcterms:created xsi:type="dcterms:W3CDTF">2020-04-10T13:09:25Z</dcterms:created>
  <dcterms:modified xsi:type="dcterms:W3CDTF">2020-04-13T13:20:36Z</dcterms:modified>
</cp:coreProperties>
</file>